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nva Sans" panose="020B0604020202020204" charset="0"/>
      <p:regular r:id="rId39"/>
    </p:embeddedFont>
    <p:embeddedFont>
      <p:font typeface="Canva Sans Bold" panose="020B0604020202020204" charset="0"/>
      <p:regular r:id="rId40"/>
    </p:embeddedFont>
    <p:embeddedFont>
      <p:font typeface="Poppins" panose="00000500000000000000" pitchFamily="2" charset="0"/>
      <p:regular r:id="rId41"/>
    </p:embeddedFont>
    <p:embeddedFont>
      <p:font typeface="Poppins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8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8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86000"/>
                  </a:srgbClr>
                </a:gs>
                <a:gs pos="50000">
                  <a:srgbClr val="001496">
                    <a:alpha val="86000"/>
                  </a:srgbClr>
                </a:gs>
                <a:gs pos="100000">
                  <a:srgbClr val="000F70">
                    <a:alpha val="8600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5839908" y="2165933"/>
            <a:ext cx="6608184" cy="6602071"/>
          </a:xfrm>
          <a:custGeom>
            <a:avLst/>
            <a:gdLst/>
            <a:ahLst/>
            <a:cxnLst/>
            <a:rect l="l" t="t" r="r" b="b"/>
            <a:pathLst>
              <a:path w="6608184" h="6602071">
                <a:moveTo>
                  <a:pt x="0" y="0"/>
                </a:moveTo>
                <a:lnTo>
                  <a:pt x="6608184" y="0"/>
                </a:lnTo>
                <a:lnTo>
                  <a:pt x="6608184" y="6602071"/>
                </a:lnTo>
                <a:lnTo>
                  <a:pt x="0" y="6602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917397" y="322385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496029" y="8806749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68015" y="2140646"/>
            <a:ext cx="13730749" cy="3326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9"/>
              </a:lnSpc>
            </a:pPr>
            <a:r>
              <a:rPr lang="en-US" sz="92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Analysis of UK Train Rides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2914" y="6711212"/>
            <a:ext cx="8115300" cy="3101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PRESENTED BY :</a:t>
            </a:r>
          </a:p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Mirna Ayman Kamal </a:t>
            </a:r>
          </a:p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Heba Elsayed Khalil</a:t>
            </a:r>
          </a:p>
          <a:p>
            <a:pPr algn="just">
              <a:lnSpc>
                <a:spcPts val="4899"/>
              </a:lnSpc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Mohamed Ahmed Salem </a:t>
            </a:r>
          </a:p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Mariam Morris Fekry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36575" y="2321548"/>
            <a:ext cx="5960648" cy="5955134"/>
          </a:xfrm>
          <a:custGeom>
            <a:avLst/>
            <a:gdLst/>
            <a:ahLst/>
            <a:cxnLst/>
            <a:rect l="l" t="t" r="r" b="b"/>
            <a:pathLst>
              <a:path w="5960648" h="5955134">
                <a:moveTo>
                  <a:pt x="0" y="0"/>
                </a:moveTo>
                <a:lnTo>
                  <a:pt x="5960648" y="0"/>
                </a:lnTo>
                <a:lnTo>
                  <a:pt x="5960648" y="5955134"/>
                </a:lnTo>
                <a:lnTo>
                  <a:pt x="0" y="59551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550902" y="1953197"/>
            <a:ext cx="8708398" cy="2549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4"/>
              </a:lnSpc>
            </a:pPr>
            <a:r>
              <a:rPr lang="en-US" sz="920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Power BI Dashboard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50902" y="5048250"/>
            <a:ext cx="8267503" cy="4904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11"/>
              </a:lnSpc>
              <a:spcBef>
                <a:spcPct val="0"/>
              </a:spcBef>
            </a:pPr>
            <a:r>
              <a:rPr lang="en-US" sz="329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created an interactive Power BI dashboard consisting of three pages to provide a comprehensive analysis of train journey data, covering performance, customer behavior, and revenue insights.</a:t>
            </a:r>
          </a:p>
          <a:p>
            <a:pPr algn="just">
              <a:lnSpc>
                <a:spcPts val="3339"/>
              </a:lnSpc>
              <a:spcBef>
                <a:spcPct val="0"/>
              </a:spcBef>
            </a:pPr>
            <a:endParaRPr lang="en-US" sz="329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3339"/>
              </a:lnSpc>
              <a:spcBef>
                <a:spcPct val="0"/>
              </a:spcBef>
            </a:pPr>
            <a:endParaRPr lang="en-US" sz="329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4293"/>
              </a:lnSpc>
              <a:spcBef>
                <a:spcPct val="0"/>
              </a:spcBef>
            </a:pPr>
            <a:endParaRPr lang="en-US" sz="329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5715000" y="210958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0" y="9272316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5574832" y="9124699"/>
            <a:ext cx="286001" cy="28600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44000" y="3037619"/>
            <a:ext cx="8880968" cy="5573573"/>
          </a:xfrm>
          <a:custGeom>
            <a:avLst/>
            <a:gdLst/>
            <a:ahLst/>
            <a:cxnLst/>
            <a:rect l="l" t="t" r="r" b="b"/>
            <a:pathLst>
              <a:path w="8880968" h="5573573">
                <a:moveTo>
                  <a:pt x="0" y="0"/>
                </a:moveTo>
                <a:lnTo>
                  <a:pt x="8880968" y="0"/>
                </a:lnTo>
                <a:lnTo>
                  <a:pt x="8880968" y="5573573"/>
                </a:lnTo>
                <a:lnTo>
                  <a:pt x="0" y="5573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90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revenue by arrival station: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3213056"/>
            <a:ext cx="8322897" cy="539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•York is an important tourist and historical station → many trips from London.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London Euston is the northern gateway and a major hub for fast trains.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Birmingham and Manchester are business and daily travel cities.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0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772773" y="3317609"/>
            <a:ext cx="9127440" cy="5325087"/>
          </a:xfrm>
          <a:custGeom>
            <a:avLst/>
            <a:gdLst/>
            <a:ahLst/>
            <a:cxnLst/>
            <a:rect l="l" t="t" r="r" b="b"/>
            <a:pathLst>
              <a:path w="9127440" h="5325087">
                <a:moveTo>
                  <a:pt x="0" y="0"/>
                </a:moveTo>
                <a:lnTo>
                  <a:pt x="9127440" y="0"/>
                </a:lnTo>
                <a:lnTo>
                  <a:pt x="9127440" y="5325087"/>
                </a:lnTo>
                <a:lnTo>
                  <a:pt x="0" y="53250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67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revenue by departure station: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3269984"/>
            <a:ext cx="8322897" cy="539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London is a main travel hub between cities. 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Kings Cross specifically connects London to the North (Edinburgh, York). 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Liverpool and Manchester have significant business/university traffic.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79049" y="2563313"/>
            <a:ext cx="6580251" cy="6336538"/>
          </a:xfrm>
          <a:custGeom>
            <a:avLst/>
            <a:gdLst/>
            <a:ahLst/>
            <a:cxnLst/>
            <a:rect l="l" t="t" r="r" b="b"/>
            <a:pathLst>
              <a:path w="6580251" h="6336538">
                <a:moveTo>
                  <a:pt x="0" y="0"/>
                </a:moveTo>
                <a:lnTo>
                  <a:pt x="6580251" y="0"/>
                </a:lnTo>
                <a:lnTo>
                  <a:pt x="6580251" y="6336538"/>
                </a:lnTo>
                <a:lnTo>
                  <a:pt x="0" y="63365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by Payment Method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3008702"/>
            <a:ext cx="8322897" cy="5398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British travelers mainly use credit cards for travel because they offer reward points.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Contactless is very common within London stations and its use is growing.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Debit cards are less used as they don’t provide benefits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5567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635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622402" y="3317609"/>
            <a:ext cx="6636898" cy="5319279"/>
          </a:xfrm>
          <a:custGeom>
            <a:avLst/>
            <a:gdLst/>
            <a:ahLst/>
            <a:cxnLst/>
            <a:rect l="l" t="t" r="r" b="b"/>
            <a:pathLst>
              <a:path w="6636898" h="5319279">
                <a:moveTo>
                  <a:pt x="0" y="0"/>
                </a:moveTo>
                <a:lnTo>
                  <a:pt x="6636898" y="0"/>
                </a:lnTo>
                <a:lnTo>
                  <a:pt x="6636898" y="5319279"/>
                </a:lnTo>
                <a:lnTo>
                  <a:pt x="0" y="53192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5092756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by Payment Type (Station vs Online)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3269984"/>
            <a:ext cx="9926125" cy="3769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Many rely on mobile or website ticket purchases.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However, a significant portion still buys at stations due to: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 Last-minute trips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 Changing plans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 Lack of trust in apps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76200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6397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387409" y="1494115"/>
            <a:ext cx="7099557" cy="7281080"/>
          </a:xfrm>
          <a:custGeom>
            <a:avLst/>
            <a:gdLst/>
            <a:ahLst/>
            <a:cxnLst/>
            <a:rect l="l" t="t" r="r" b="b"/>
            <a:pathLst>
              <a:path w="7099557" h="7281080">
                <a:moveTo>
                  <a:pt x="0" y="0"/>
                </a:moveTo>
                <a:lnTo>
                  <a:pt x="7099558" y="0"/>
                </a:lnTo>
                <a:lnTo>
                  <a:pt x="7099558" y="7281080"/>
                </a:lnTo>
                <a:lnTo>
                  <a:pt x="0" y="7281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by Ticket Type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2851106"/>
            <a:ext cx="8322897" cy="594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Advance is the highest because it’s cheaper, so many buy in advance.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Off-Peak comes next as people avoid peak prices. 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Anytime is also high because it allows travel at any time, so the price is higher.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5567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635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255352" y="3011170"/>
            <a:ext cx="9847848" cy="5464262"/>
          </a:xfrm>
          <a:custGeom>
            <a:avLst/>
            <a:gdLst/>
            <a:ahLst/>
            <a:cxnLst/>
            <a:rect l="l" t="t" r="r" b="b"/>
            <a:pathLst>
              <a:path w="9847848" h="5464262">
                <a:moveTo>
                  <a:pt x="0" y="0"/>
                </a:moveTo>
                <a:lnTo>
                  <a:pt x="9847848" y="0"/>
                </a:lnTo>
                <a:lnTo>
                  <a:pt x="9847848" y="5464262"/>
                </a:lnTo>
                <a:lnTo>
                  <a:pt x="0" y="5464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538004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by Month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6" y="3365001"/>
            <a:ext cx="7546378" cy="431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January usually sees high travel (return to school/work).</a:t>
            </a:r>
          </a:p>
          <a:p>
            <a:pPr algn="just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just"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March and April include Easter holidays → tourism travel increases.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35566" y="1750651"/>
            <a:ext cx="8475344" cy="6356508"/>
          </a:xfrm>
          <a:custGeom>
            <a:avLst/>
            <a:gdLst/>
            <a:ahLst/>
            <a:cxnLst/>
            <a:rect l="l" t="t" r="r" b="b"/>
            <a:pathLst>
              <a:path w="8475344" h="6356508">
                <a:moveTo>
                  <a:pt x="0" y="0"/>
                </a:moveTo>
                <a:lnTo>
                  <a:pt x="8475345" y="0"/>
                </a:lnTo>
                <a:lnTo>
                  <a:pt x="8475345" y="6356508"/>
                </a:lnTo>
                <a:lnTo>
                  <a:pt x="0" y="6356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9647299" cy="2905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 by Railcard (Treemap)</a:t>
            </a:r>
            <a:r>
              <a:rPr lang="en-US" sz="40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just">
              <a:lnSpc>
                <a:spcPts val="5739"/>
              </a:lnSpc>
            </a:pPr>
            <a:endParaRPr lang="en-US" sz="40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5739"/>
              </a:lnSpc>
            </a:pPr>
            <a:endParaRPr lang="en-US" sz="40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49872" y="3518534"/>
            <a:ext cx="8322897" cy="485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Most revenue comes from “No </a:t>
            </a:r>
            <a:r>
              <a:rPr lang="en-US" sz="3099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Railcard</a:t>
            </a: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” because: 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1. Their number is much larger. 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2. They pay full price without discounts.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just">
              <a:lnSpc>
                <a:spcPts val="4339"/>
              </a:lnSpc>
            </a:pPr>
            <a:r>
              <a:rPr lang="en-US" sz="30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Adult, Senior, and Disabled use discounts, so revenue from them is lower.</a:t>
            </a:r>
          </a:p>
          <a:p>
            <a:pPr algn="ctr">
              <a:lnSpc>
                <a:spcPts val="4339"/>
              </a:lnSpc>
            </a:pPr>
            <a:endParaRPr lang="en-US" sz="30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0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635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200291" y="4850715"/>
            <a:ext cx="7825559" cy="3040145"/>
          </a:xfrm>
          <a:custGeom>
            <a:avLst/>
            <a:gdLst/>
            <a:ahLst/>
            <a:cxnLst/>
            <a:rect l="l" t="t" r="r" b="b"/>
            <a:pathLst>
              <a:path w="7825559" h="3040145">
                <a:moveTo>
                  <a:pt x="0" y="0"/>
                </a:moveTo>
                <a:lnTo>
                  <a:pt x="7825559" y="0"/>
                </a:lnTo>
                <a:lnTo>
                  <a:pt x="7825559" y="3040145"/>
                </a:lnTo>
                <a:lnTo>
                  <a:pt x="0" y="30401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2183079"/>
            <a:ext cx="17326389" cy="1426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Total Refund: Total amount refunded to customers due to delays or cancellations.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401510" y="5389900"/>
            <a:ext cx="9446879" cy="2499790"/>
          </a:xfrm>
          <a:custGeom>
            <a:avLst/>
            <a:gdLst/>
            <a:ahLst/>
            <a:cxnLst/>
            <a:rect l="l" t="t" r="r" b="b"/>
            <a:pathLst>
              <a:path w="9446879" h="2499790">
                <a:moveTo>
                  <a:pt x="0" y="0"/>
                </a:moveTo>
                <a:lnTo>
                  <a:pt x="9446880" y="0"/>
                </a:lnTo>
                <a:lnTo>
                  <a:pt x="9446880" y="2499790"/>
                </a:lnTo>
                <a:lnTo>
                  <a:pt x="0" y="249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0806" y="2013648"/>
            <a:ext cx="17326389" cy="2888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On Time: Number of journeys that arrived on time and their percentage of the total, indicating operational efficiency.</a:t>
            </a:r>
          </a:p>
          <a:p>
            <a:pPr algn="just">
              <a:lnSpc>
                <a:spcPts val="5739"/>
              </a:lnSpc>
            </a:pPr>
            <a:endParaRPr lang="en-US" sz="40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94512" y="2520315"/>
            <a:ext cx="5961378" cy="6318882"/>
            <a:chOff x="0" y="0"/>
            <a:chExt cx="923573" cy="9789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3573" cy="978960"/>
            </a:xfrm>
            <a:custGeom>
              <a:avLst/>
              <a:gdLst/>
              <a:ahLst/>
              <a:cxnLst/>
              <a:rect l="l" t="t" r="r" b="b"/>
              <a:pathLst>
                <a:path w="923573" h="978960">
                  <a:moveTo>
                    <a:pt x="103894" y="0"/>
                  </a:moveTo>
                  <a:lnTo>
                    <a:pt x="819679" y="0"/>
                  </a:lnTo>
                  <a:cubicBezTo>
                    <a:pt x="847233" y="0"/>
                    <a:pt x="873659" y="10946"/>
                    <a:pt x="893143" y="30430"/>
                  </a:cubicBezTo>
                  <a:cubicBezTo>
                    <a:pt x="912627" y="49914"/>
                    <a:pt x="923573" y="76340"/>
                    <a:pt x="923573" y="103894"/>
                  </a:cubicBezTo>
                  <a:lnTo>
                    <a:pt x="923573" y="875066"/>
                  </a:lnTo>
                  <a:cubicBezTo>
                    <a:pt x="923573" y="902620"/>
                    <a:pt x="912627" y="929046"/>
                    <a:pt x="893143" y="948530"/>
                  </a:cubicBezTo>
                  <a:cubicBezTo>
                    <a:pt x="873659" y="968014"/>
                    <a:pt x="847233" y="978960"/>
                    <a:pt x="819679" y="978960"/>
                  </a:cubicBezTo>
                  <a:lnTo>
                    <a:pt x="103894" y="978960"/>
                  </a:lnTo>
                  <a:cubicBezTo>
                    <a:pt x="76340" y="978960"/>
                    <a:pt x="49914" y="968014"/>
                    <a:pt x="30430" y="948530"/>
                  </a:cubicBezTo>
                  <a:cubicBezTo>
                    <a:pt x="10946" y="929046"/>
                    <a:pt x="0" y="902620"/>
                    <a:pt x="0" y="875066"/>
                  </a:cubicBezTo>
                  <a:lnTo>
                    <a:pt x="0" y="103894"/>
                  </a:lnTo>
                  <a:cubicBezTo>
                    <a:pt x="0" y="76340"/>
                    <a:pt x="10946" y="49914"/>
                    <a:pt x="30430" y="30430"/>
                  </a:cubicBezTo>
                  <a:cubicBezTo>
                    <a:pt x="49914" y="10946"/>
                    <a:pt x="76340" y="0"/>
                    <a:pt x="103894" y="0"/>
                  </a:cubicBezTo>
                  <a:close/>
                </a:path>
              </a:pathLst>
            </a:custGeom>
            <a:blipFill>
              <a:blip r:embed="rId3"/>
              <a:stretch>
                <a:fillRect l="-29547" r="-2954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5915569" y="548123"/>
            <a:ext cx="12370599" cy="1799360"/>
          </a:xfrm>
          <a:custGeom>
            <a:avLst/>
            <a:gdLst/>
            <a:ahLst/>
            <a:cxnLst/>
            <a:rect l="l" t="t" r="r" b="b"/>
            <a:pathLst>
              <a:path w="12370599" h="1799360">
                <a:moveTo>
                  <a:pt x="0" y="0"/>
                </a:moveTo>
                <a:lnTo>
                  <a:pt x="12370599" y="0"/>
                </a:lnTo>
                <a:lnTo>
                  <a:pt x="12370599" y="1799360"/>
                </a:lnTo>
                <a:lnTo>
                  <a:pt x="0" y="17993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465286" y="7200900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803322" y="2558415"/>
            <a:ext cx="5819491" cy="980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953"/>
              </a:lnSpc>
            </a:pPr>
            <a:r>
              <a:rPr lang="en-US" sz="668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03322" y="3697905"/>
            <a:ext cx="8748064" cy="5560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76"/>
              </a:lnSpc>
            </a:pPr>
            <a:r>
              <a:rPr lang="en-US" sz="3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involves analyzing railway network data using Power BI to understand operational performance, revenue, and customer behavior . </a:t>
            </a:r>
          </a:p>
          <a:p>
            <a:pPr algn="just">
              <a:lnSpc>
                <a:spcPts val="4376"/>
              </a:lnSpc>
            </a:pPr>
            <a:r>
              <a:rPr lang="en-US" sz="312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report is based on data from journeys, stations, tickets, delays, and cancellations, and provides analytical dashboards to help make strategic decisions to improve service and increase revenue .</a:t>
            </a:r>
          </a:p>
          <a:p>
            <a:pPr algn="just">
              <a:lnSpc>
                <a:spcPts val="4376"/>
              </a:lnSpc>
              <a:spcBef>
                <a:spcPct val="0"/>
              </a:spcBef>
            </a:pPr>
            <a:endParaRPr lang="en-US" sz="312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-3810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4873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420560" y="4953178"/>
            <a:ext cx="9446879" cy="2761396"/>
          </a:xfrm>
          <a:custGeom>
            <a:avLst/>
            <a:gdLst/>
            <a:ahLst/>
            <a:cxnLst/>
            <a:rect l="l" t="t" r="r" b="b"/>
            <a:pathLst>
              <a:path w="9446879" h="2761396">
                <a:moveTo>
                  <a:pt x="0" y="0"/>
                </a:moveTo>
                <a:lnTo>
                  <a:pt x="9446880" y="0"/>
                </a:lnTo>
                <a:lnTo>
                  <a:pt x="9446880" y="2761395"/>
                </a:lnTo>
                <a:lnTo>
                  <a:pt x="0" y="27613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0806" y="1984827"/>
            <a:ext cx="17326389" cy="145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Cancelled: Number and percentage of cancelled journeys, reflecting service disruptions.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5567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6397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349057" y="4993201"/>
            <a:ext cx="9528026" cy="2508772"/>
          </a:xfrm>
          <a:custGeom>
            <a:avLst/>
            <a:gdLst/>
            <a:ahLst/>
            <a:cxnLst/>
            <a:rect l="l" t="t" r="r" b="b"/>
            <a:pathLst>
              <a:path w="9528026" h="2508772">
                <a:moveTo>
                  <a:pt x="0" y="0"/>
                </a:moveTo>
                <a:lnTo>
                  <a:pt x="9528026" y="0"/>
                </a:lnTo>
                <a:lnTo>
                  <a:pt x="9528026" y="2508772"/>
                </a:lnTo>
                <a:lnTo>
                  <a:pt x="0" y="2508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10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2089451"/>
            <a:ext cx="17326389" cy="145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Delayed: Number and percentage of delayed journeys, showing punctuality performance.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20633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635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941635" y="4016410"/>
            <a:ext cx="9161565" cy="4309441"/>
          </a:xfrm>
          <a:custGeom>
            <a:avLst/>
            <a:gdLst/>
            <a:ahLst/>
            <a:cxnLst/>
            <a:rect l="l" t="t" r="r" b="b"/>
            <a:pathLst>
              <a:path w="9161565" h="4309441">
                <a:moveTo>
                  <a:pt x="0" y="0"/>
                </a:moveTo>
                <a:lnTo>
                  <a:pt x="9161565" y="0"/>
                </a:lnTo>
                <a:lnTo>
                  <a:pt x="9161565" y="4309442"/>
                </a:lnTo>
                <a:lnTo>
                  <a:pt x="0" y="4309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22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904240"/>
            <a:ext cx="17326389" cy="145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Delayed Routes Bar chart showing the five routes with the highest delays: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6571" y="4081849"/>
            <a:ext cx="8705379" cy="398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26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Liverpool Lime Street → Euston ranks first (780 delays). </a:t>
            </a:r>
          </a:p>
          <a:p>
            <a:pPr algn="l">
              <a:lnSpc>
                <a:spcPts val="4564"/>
              </a:lnSpc>
              <a:spcBef>
                <a:spcPct val="0"/>
              </a:spcBef>
            </a:pPr>
            <a:endParaRPr lang="en-US" sz="326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564"/>
              </a:lnSpc>
              <a:spcBef>
                <a:spcPct val="0"/>
              </a:spcBef>
            </a:pPr>
            <a:r>
              <a:rPr lang="en-US" sz="326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Followed by Manchester and London routes. Insight: These are high-traffic routes, which increases the likelihood of delays.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130058" y="4927900"/>
            <a:ext cx="11966024" cy="5100518"/>
          </a:xfrm>
          <a:custGeom>
            <a:avLst/>
            <a:gdLst/>
            <a:ahLst/>
            <a:cxnLst/>
            <a:rect l="l" t="t" r="r" b="b"/>
            <a:pathLst>
              <a:path w="11966024" h="5100518">
                <a:moveTo>
                  <a:pt x="0" y="0"/>
                </a:moveTo>
                <a:lnTo>
                  <a:pt x="11966024" y="0"/>
                </a:lnTo>
                <a:lnTo>
                  <a:pt x="11966024" y="5100518"/>
                </a:lnTo>
                <a:lnTo>
                  <a:pt x="0" y="5100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Top 5 Cancelled Routes Routes most affected by cancellations: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777366"/>
            <a:ext cx="16582117" cy="3226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Manchester Piccadilly → Lime Street leads the list.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London Paddington → Reading also appears prominently.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Insight: Cancellations are concentrated on major routes, likely due to operational or capacity issues.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55567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5563599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82660" y="3466740"/>
            <a:ext cx="10595287" cy="5467459"/>
          </a:xfrm>
          <a:custGeom>
            <a:avLst/>
            <a:gdLst/>
            <a:ahLst/>
            <a:cxnLst/>
            <a:rect l="l" t="t" r="r" b="b"/>
            <a:pathLst>
              <a:path w="10854475" h="5671708">
                <a:moveTo>
                  <a:pt x="0" y="0"/>
                </a:moveTo>
                <a:lnTo>
                  <a:pt x="10854475" y="0"/>
                </a:lnTo>
                <a:lnTo>
                  <a:pt x="10854475" y="5671708"/>
                </a:lnTo>
                <a:lnTo>
                  <a:pt x="0" y="56717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Refunded Revenue by Journey Status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8201" y="2585514"/>
            <a:ext cx="12351724" cy="1725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Pie chart showing refund distribution by journey status: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318225" y="3616147"/>
            <a:ext cx="8710201" cy="4567240"/>
          </a:xfrm>
          <a:custGeom>
            <a:avLst/>
            <a:gdLst/>
            <a:ahLst/>
            <a:cxnLst/>
            <a:rect l="l" t="t" r="r" b="b"/>
            <a:pathLst>
              <a:path w="8710201" h="4567240">
                <a:moveTo>
                  <a:pt x="0" y="0"/>
                </a:moveTo>
                <a:lnTo>
                  <a:pt x="8710202" y="0"/>
                </a:lnTo>
                <a:lnTo>
                  <a:pt x="8710202" y="4567240"/>
                </a:lnTo>
                <a:lnTo>
                  <a:pt x="0" y="4567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969225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Refunded Revenue by Reason for Delay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28105" y="3621747"/>
            <a:ext cx="8857463" cy="4738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Pie chart showing refund distribution by delay reason: </a:t>
            </a:r>
          </a:p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Staff Shortage: £12K </a:t>
            </a:r>
          </a:p>
          <a:p>
            <a:pPr algn="l">
              <a:lnSpc>
                <a:spcPts val="4619"/>
              </a:lnSpc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Signal Failure: £4K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Weather: £3K Insight: Technical issues and staff shortages are the biggest contributors to revenue loss. 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506613" y="3317609"/>
            <a:ext cx="8448739" cy="4902453"/>
          </a:xfrm>
          <a:custGeom>
            <a:avLst/>
            <a:gdLst/>
            <a:ahLst/>
            <a:cxnLst/>
            <a:rect l="l" t="t" r="r" b="b"/>
            <a:pathLst>
              <a:path w="9772439" h="4902453">
                <a:moveTo>
                  <a:pt x="0" y="0"/>
                </a:moveTo>
                <a:lnTo>
                  <a:pt x="9772439" y="0"/>
                </a:lnTo>
                <a:lnTo>
                  <a:pt x="9772439" y="4902453"/>
                </a:lnTo>
                <a:lnTo>
                  <a:pt x="0" y="4902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2045828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Cancelled by Reason for Delay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3624382"/>
            <a:ext cx="7910249" cy="506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44"/>
              </a:lnSpc>
            </a:pPr>
            <a:r>
              <a:rPr lang="en-US" sz="317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Horizontal bar chart showing reasons for cancellations: </a:t>
            </a:r>
          </a:p>
          <a:p>
            <a:pPr algn="l">
              <a:lnSpc>
                <a:spcPts val="4444"/>
              </a:lnSpc>
            </a:pPr>
            <a:endParaRPr lang="en-US" sz="31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444"/>
              </a:lnSpc>
            </a:pPr>
            <a:r>
              <a:rPr lang="en-US" sz="317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Signal Failure and Staff Shortage dominate. Insight: Infrastructure and workforce challenges are key drivers of cancellations.</a:t>
            </a:r>
          </a:p>
          <a:p>
            <a:pPr algn="ctr">
              <a:lnSpc>
                <a:spcPts val="4731"/>
              </a:lnSpc>
            </a:pPr>
            <a:endParaRPr lang="en-US" sz="31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31"/>
              </a:lnSpc>
              <a:spcBef>
                <a:spcPct val="0"/>
              </a:spcBef>
            </a:pPr>
            <a:endParaRPr lang="en-US" sz="3174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038600" y="4920775"/>
            <a:ext cx="9906000" cy="4815562"/>
          </a:xfrm>
          <a:custGeom>
            <a:avLst/>
            <a:gdLst/>
            <a:ahLst/>
            <a:cxnLst/>
            <a:rect l="l" t="t" r="r" b="b"/>
            <a:pathLst>
              <a:path w="12752278" h="5260731">
                <a:moveTo>
                  <a:pt x="0" y="0"/>
                </a:moveTo>
                <a:lnTo>
                  <a:pt x="12752278" y="0"/>
                </a:lnTo>
                <a:lnTo>
                  <a:pt x="12752278" y="5260732"/>
                </a:lnTo>
                <a:lnTo>
                  <a:pt x="0" y="5260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Delayed by Reason for Delay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552344"/>
            <a:ext cx="17117599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Horizontal bar chart showing reasons for delays: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Weather tops the list (927 cases).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Followed by Technical Issues and Signal Failures. Insight: External factors like weather significantly affect punctuality.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05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791199" y="6076502"/>
            <a:ext cx="6705601" cy="2284552"/>
          </a:xfrm>
          <a:custGeom>
            <a:avLst/>
            <a:gdLst/>
            <a:ahLst/>
            <a:cxnLst/>
            <a:rect l="l" t="t" r="r" b="b"/>
            <a:pathLst>
              <a:path w="7461517" h="2542443">
                <a:moveTo>
                  <a:pt x="0" y="0"/>
                </a:moveTo>
                <a:lnTo>
                  <a:pt x="7461516" y="0"/>
                </a:lnTo>
                <a:lnTo>
                  <a:pt x="7461516" y="2542443"/>
                </a:lnTo>
                <a:lnTo>
                  <a:pt x="0" y="25424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1) Railcard Users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684737"/>
            <a:ext cx="17610399" cy="2785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Shows the number of customers who used a Railcard during the period covered by the data.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This means roughly one-third of users use a Railcard.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This makes sense because Railcards offer a 33% discount on most train tickets, so many passengers prefer buying a Railcard to benefit from the discount.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49876" y="2684737"/>
            <a:ext cx="17610399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Percentage of Railcard users out of all travelers.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About one-third of passengers use Railcards, while the rest pay full price.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This aligns with reality in the UK, where around 7 million people hold Railcards, but not all travelers are eligible (students, seniors, families).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5943600" y="6032457"/>
            <a:ext cx="7161518" cy="2287540"/>
          </a:xfrm>
          <a:custGeom>
            <a:avLst/>
            <a:gdLst/>
            <a:ahLst/>
            <a:cxnLst/>
            <a:rect l="l" t="t" r="r" b="b"/>
            <a:pathLst>
              <a:path w="7965047" h="2287540">
                <a:moveTo>
                  <a:pt x="0" y="0"/>
                </a:moveTo>
                <a:lnTo>
                  <a:pt x="7965048" y="0"/>
                </a:lnTo>
                <a:lnTo>
                  <a:pt x="7965048" y="2287540"/>
                </a:lnTo>
                <a:lnTo>
                  <a:pt x="0" y="22875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2) Railcard Rate 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375693" y="1864951"/>
            <a:ext cx="5389372" cy="6508903"/>
            <a:chOff x="0" y="0"/>
            <a:chExt cx="834955" cy="10083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4955" cy="1008399"/>
            </a:xfrm>
            <a:custGeom>
              <a:avLst/>
              <a:gdLst/>
              <a:ahLst/>
              <a:cxnLst/>
              <a:rect l="l" t="t" r="r" b="b"/>
              <a:pathLst>
                <a:path w="834955" h="1008399">
                  <a:moveTo>
                    <a:pt x="114921" y="0"/>
                  </a:moveTo>
                  <a:lnTo>
                    <a:pt x="720033" y="0"/>
                  </a:lnTo>
                  <a:cubicBezTo>
                    <a:pt x="750512" y="0"/>
                    <a:pt x="779743" y="12108"/>
                    <a:pt x="801295" y="33660"/>
                  </a:cubicBezTo>
                  <a:cubicBezTo>
                    <a:pt x="822847" y="55212"/>
                    <a:pt x="834955" y="84442"/>
                    <a:pt x="834955" y="114921"/>
                  </a:cubicBezTo>
                  <a:lnTo>
                    <a:pt x="834955" y="893478"/>
                  </a:lnTo>
                  <a:cubicBezTo>
                    <a:pt x="834955" y="956947"/>
                    <a:pt x="783503" y="1008399"/>
                    <a:pt x="720033" y="1008399"/>
                  </a:cubicBezTo>
                  <a:lnTo>
                    <a:pt x="114921" y="1008399"/>
                  </a:lnTo>
                  <a:cubicBezTo>
                    <a:pt x="84442" y="1008399"/>
                    <a:pt x="55212" y="996292"/>
                    <a:pt x="33660" y="974740"/>
                  </a:cubicBezTo>
                  <a:cubicBezTo>
                    <a:pt x="12108" y="953188"/>
                    <a:pt x="0" y="923957"/>
                    <a:pt x="0" y="893478"/>
                  </a:cubicBezTo>
                  <a:lnTo>
                    <a:pt x="0" y="114921"/>
                  </a:lnTo>
                  <a:cubicBezTo>
                    <a:pt x="0" y="84442"/>
                    <a:pt x="12108" y="55212"/>
                    <a:pt x="33660" y="33660"/>
                  </a:cubicBezTo>
                  <a:cubicBezTo>
                    <a:pt x="55212" y="12108"/>
                    <a:pt x="84442" y="0"/>
                    <a:pt x="114921" y="0"/>
                  </a:cubicBezTo>
                  <a:close/>
                </a:path>
              </a:pathLst>
            </a:custGeom>
            <a:blipFill>
              <a:blip r:embed="rId3"/>
              <a:stretch>
                <a:fillRect l="-91735" r="-2277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36575" y="1665689"/>
            <a:ext cx="8600474" cy="153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6"/>
              </a:lnSpc>
            </a:pPr>
            <a:r>
              <a:rPr lang="en-US" sz="551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 encountered with the data: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6575" y="3777459"/>
            <a:ext cx="9133342" cy="360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72"/>
              </a:lnSpc>
            </a:pPr>
            <a:r>
              <a:rPr lang="en-US" sz="40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1) Missing Values</a:t>
            </a:r>
          </a:p>
          <a:p>
            <a:pPr algn="just">
              <a:lnSpc>
                <a:spcPts val="5672"/>
              </a:lnSpc>
            </a:pPr>
            <a:r>
              <a:rPr lang="en-US" sz="40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2) Incorrect Data Formats</a:t>
            </a:r>
          </a:p>
          <a:p>
            <a:pPr algn="just">
              <a:lnSpc>
                <a:spcPts val="5672"/>
              </a:lnSpc>
            </a:pPr>
            <a:r>
              <a:rPr lang="en-US" sz="40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3) Excessive whitespace within text         </a:t>
            </a:r>
          </a:p>
          <a:p>
            <a:pPr algn="just">
              <a:lnSpc>
                <a:spcPts val="5672"/>
              </a:lnSpc>
            </a:pPr>
            <a:r>
              <a:rPr lang="en-US" sz="40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4) Inconsistent Category Labels  </a:t>
            </a:r>
          </a:p>
          <a:p>
            <a:pPr algn="just">
              <a:lnSpc>
                <a:spcPts val="5672"/>
              </a:lnSpc>
              <a:spcBef>
                <a:spcPct val="0"/>
              </a:spcBef>
            </a:pPr>
            <a:r>
              <a:rPr lang="en-US" sz="40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5) Duplicate Records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053556" y="5480007"/>
            <a:ext cx="8119027" cy="2696880"/>
          </a:xfrm>
          <a:custGeom>
            <a:avLst/>
            <a:gdLst/>
            <a:ahLst/>
            <a:cxnLst/>
            <a:rect l="l" t="t" r="r" b="b"/>
            <a:pathLst>
              <a:path w="8119027" h="2696880">
                <a:moveTo>
                  <a:pt x="0" y="0"/>
                </a:moveTo>
                <a:lnTo>
                  <a:pt x="8119028" y="0"/>
                </a:lnTo>
                <a:lnTo>
                  <a:pt x="8119028" y="2696880"/>
                </a:lnTo>
                <a:lnTo>
                  <a:pt x="0" y="2696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3) Total Trips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684737"/>
            <a:ext cx="176103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number of trips made by users.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Indicates high usage, suggesting the data represents a busy travel period such as work months or holiday seasons.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06872" y="5490583"/>
            <a:ext cx="7612395" cy="2590329"/>
          </a:xfrm>
          <a:custGeom>
            <a:avLst/>
            <a:gdLst/>
            <a:ahLst/>
            <a:cxnLst/>
            <a:rect l="l" t="t" r="r" b="b"/>
            <a:pathLst>
              <a:path w="7612395" h="2590329">
                <a:moveTo>
                  <a:pt x="0" y="0"/>
                </a:moveTo>
                <a:lnTo>
                  <a:pt x="7612396" y="0"/>
                </a:lnTo>
                <a:lnTo>
                  <a:pt x="7612396" y="2590329"/>
                </a:lnTo>
                <a:lnTo>
                  <a:pt x="0" y="2590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4) Railcard Revenue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684737"/>
            <a:ext cx="1761039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Total revenue from tickets purchased with Railcard discounts.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Although Railcard holders get a discount, frequent travel results in high overall revenue.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Railcard users often travel more than non-users because the cost is lower.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196842" y="3092206"/>
            <a:ext cx="7579423" cy="5396549"/>
          </a:xfrm>
          <a:custGeom>
            <a:avLst/>
            <a:gdLst/>
            <a:ahLst/>
            <a:cxnLst/>
            <a:rect l="l" t="t" r="r" b="b"/>
            <a:pathLst>
              <a:path w="7579423" h="5396549">
                <a:moveTo>
                  <a:pt x="0" y="0"/>
                </a:moveTo>
                <a:lnTo>
                  <a:pt x="7579422" y="0"/>
                </a:lnTo>
                <a:lnTo>
                  <a:pt x="7579422" y="5396549"/>
                </a:lnTo>
                <a:lnTo>
                  <a:pt x="0" y="53965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5) Refunded Tickets by Railcard (Donut Chart)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684737"/>
            <a:ext cx="9146622" cy="545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1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Number of refunded tickets by Railcard type: </a:t>
            </a:r>
          </a:p>
          <a:p>
            <a:pPr algn="l">
              <a:lnSpc>
                <a:spcPts val="4369"/>
              </a:lnSpc>
            </a:pPr>
            <a:r>
              <a:rPr lang="en-US" sz="31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• “No Railcard” has the highest refund requests. Reasons:</a:t>
            </a:r>
          </a:p>
          <a:p>
            <a:pPr algn="l">
              <a:lnSpc>
                <a:spcPts val="4369"/>
              </a:lnSpc>
            </a:pPr>
            <a:endParaRPr lang="en-US" sz="312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369"/>
              </a:lnSpc>
            </a:pPr>
            <a:r>
              <a:rPr lang="en-US" sz="31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1. This group is the largest overall, so naturally, refunds are higher.</a:t>
            </a:r>
          </a:p>
          <a:p>
            <a:pPr algn="l">
              <a:lnSpc>
                <a:spcPts val="4369"/>
              </a:lnSpc>
            </a:pPr>
            <a:r>
              <a:rPr lang="en-US" sz="31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2. Railcard users usually buy cheaper tickets → lower financial loss → fewer refund requests. </a:t>
            </a:r>
          </a:p>
          <a:p>
            <a:pPr algn="l">
              <a:lnSpc>
                <a:spcPts val="4369"/>
              </a:lnSpc>
            </a:pPr>
            <a:r>
              <a:rPr lang="en-US" sz="312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3. Some Railcard ticket types are linked to “non-refundable” fares.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507640" y="6032457"/>
            <a:ext cx="14098796" cy="4106274"/>
          </a:xfrm>
          <a:custGeom>
            <a:avLst/>
            <a:gdLst/>
            <a:ahLst/>
            <a:cxnLst/>
            <a:rect l="l" t="t" r="r" b="b"/>
            <a:pathLst>
              <a:path w="14098796" h="4106274">
                <a:moveTo>
                  <a:pt x="0" y="0"/>
                </a:moveTo>
                <a:lnTo>
                  <a:pt x="14098796" y="0"/>
                </a:lnTo>
                <a:lnTo>
                  <a:pt x="14098796" y="4106274"/>
                </a:lnTo>
                <a:lnTo>
                  <a:pt x="0" y="41062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8757960" cy="1217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86"/>
              </a:lnSpc>
            </a:pPr>
            <a:r>
              <a:rPr lang="en-US" sz="83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Customer &amp; Purchase Behavior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695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6) Peak Purchase Hour (Weekday vs Weekend)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684737"/>
            <a:ext cx="17583209" cy="334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Ticket purchase timing during the day, comparing weekdays and weekends: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Weekdays: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 Peak between 6–9 AM → commuters (employees/students)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• Weekends: 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 Purchases spread more evenly throughout the day, as people travel for leisure rather than work.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298910" y="2656162"/>
            <a:ext cx="8184330" cy="5899237"/>
          </a:xfrm>
          <a:custGeom>
            <a:avLst/>
            <a:gdLst/>
            <a:ahLst/>
            <a:cxnLst/>
            <a:rect l="l" t="t" r="r" b="b"/>
            <a:pathLst>
              <a:path w="8663194" h="6309807">
                <a:moveTo>
                  <a:pt x="0" y="0"/>
                </a:moveTo>
                <a:lnTo>
                  <a:pt x="8663194" y="0"/>
                </a:lnTo>
                <a:lnTo>
                  <a:pt x="8663194" y="6309807"/>
                </a:lnTo>
                <a:lnTo>
                  <a:pt x="0" y="63098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7) Total Trips by Purchase Day Period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857162"/>
            <a:ext cx="7987604" cy="5574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Highest number of trips purchased in: 1. Morning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Evening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Lowest in Night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Morning and evening represent train rush hours.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Night is lower because trains reduce after 10 PM. </a:t>
            </a: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Afternoon is moderate due to leisure travel.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85815" y="2884038"/>
            <a:ext cx="8663195" cy="5652311"/>
          </a:xfrm>
          <a:custGeom>
            <a:avLst/>
            <a:gdLst/>
            <a:ahLst/>
            <a:cxnLst/>
            <a:rect l="l" t="t" r="r" b="b"/>
            <a:pathLst>
              <a:path w="9088058" h="5874410">
                <a:moveTo>
                  <a:pt x="0" y="0"/>
                </a:moveTo>
                <a:lnTo>
                  <a:pt x="9088058" y="0"/>
                </a:lnTo>
                <a:lnTo>
                  <a:pt x="9088058" y="5874410"/>
                </a:lnTo>
                <a:lnTo>
                  <a:pt x="0" y="5874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8) Total Trips by Railcard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878501"/>
            <a:ext cx="8482890" cy="533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6"/>
              </a:lnSpc>
            </a:pP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1. Many passengers are employees with monthly or annual subscriptions that don’t require </a:t>
            </a:r>
            <a:r>
              <a:rPr lang="en-US" sz="33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Railcards</a:t>
            </a: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</a:p>
          <a:p>
            <a:pPr algn="l">
              <a:lnSpc>
                <a:spcPts val="4746"/>
              </a:lnSpc>
            </a:pPr>
            <a:endParaRPr lang="en-US" sz="33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46"/>
              </a:lnSpc>
            </a:pP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33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Railcards</a:t>
            </a: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have age and eligibility conditions — not available to everyone.</a:t>
            </a:r>
          </a:p>
          <a:p>
            <a:pPr algn="l">
              <a:lnSpc>
                <a:spcPts val="4746"/>
              </a:lnSpc>
            </a:pPr>
            <a:endParaRPr lang="en-US" sz="339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746"/>
              </a:lnSpc>
              <a:spcBef>
                <a:spcPct val="0"/>
              </a:spcBef>
            </a:pP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3. Some travelers don’t travel frequently enough to justify buying a </a:t>
            </a:r>
            <a:r>
              <a:rPr lang="en-US" sz="3390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Railcard</a:t>
            </a:r>
            <a:r>
              <a:rPr lang="en-US" sz="339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61179" y="3018766"/>
            <a:ext cx="7498121" cy="5891732"/>
          </a:xfrm>
          <a:custGeom>
            <a:avLst/>
            <a:gdLst/>
            <a:ahLst/>
            <a:cxnLst/>
            <a:rect l="l" t="t" r="r" b="b"/>
            <a:pathLst>
              <a:path w="6903809" h="5891732">
                <a:moveTo>
                  <a:pt x="0" y="0"/>
                </a:moveTo>
                <a:lnTo>
                  <a:pt x="6903809" y="0"/>
                </a:lnTo>
                <a:lnTo>
                  <a:pt x="6903809" y="5891733"/>
                </a:lnTo>
                <a:lnTo>
                  <a:pt x="0" y="5891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15092756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Delay &amp; Refund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326389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9) Ticket Purchases by Ticket Class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9876" y="2857162"/>
            <a:ext cx="7987604" cy="630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9"/>
              </a:lnSpc>
            </a:pP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Insights:</a:t>
            </a:r>
          </a:p>
          <a:p>
            <a:pPr algn="l">
              <a:lnSpc>
                <a:spcPts val="4469"/>
              </a:lnSpc>
            </a:pPr>
            <a:b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</a:b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In the UK, most journeys are in Standard class because:</a:t>
            </a:r>
          </a:p>
          <a:p>
            <a:pPr algn="l">
              <a:lnSpc>
                <a:spcPts val="4469"/>
              </a:lnSpc>
            </a:pP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Cheaper </a:t>
            </a:r>
          </a:p>
          <a:p>
            <a:pPr algn="l">
              <a:lnSpc>
                <a:spcPts val="4469"/>
              </a:lnSpc>
            </a:pP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More seats available </a:t>
            </a:r>
          </a:p>
          <a:p>
            <a:pPr algn="l">
              <a:lnSpc>
                <a:spcPts val="4469"/>
              </a:lnSpc>
            </a:pP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 First Class is usually for long-distance or business travel </a:t>
            </a:r>
          </a:p>
          <a:p>
            <a:pPr algn="l">
              <a:lnSpc>
                <a:spcPts val="4469"/>
              </a:lnSpc>
            </a:pPr>
            <a:endParaRPr lang="en-US" sz="319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4469"/>
              </a:lnSpc>
              <a:spcBef>
                <a:spcPct val="0"/>
              </a:spcBef>
            </a:pPr>
            <a:r>
              <a:rPr lang="en-US" sz="319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• A 10% share for First Class is very realistic for UK train data.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52399" y="-114301"/>
            <a:ext cx="17983201" cy="6001711"/>
            <a:chOff x="0" y="0"/>
            <a:chExt cx="3017840" cy="97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17840" cy="978186"/>
            </a:xfrm>
            <a:custGeom>
              <a:avLst/>
              <a:gdLst/>
              <a:ahLst/>
              <a:cxnLst/>
              <a:rect l="l" t="t" r="r" b="b"/>
              <a:pathLst>
                <a:path w="3017840" h="978186">
                  <a:moveTo>
                    <a:pt x="31796" y="0"/>
                  </a:moveTo>
                  <a:lnTo>
                    <a:pt x="2986044" y="0"/>
                  </a:lnTo>
                  <a:cubicBezTo>
                    <a:pt x="2994477" y="0"/>
                    <a:pt x="3002564" y="3350"/>
                    <a:pt x="3008527" y="9313"/>
                  </a:cubicBezTo>
                  <a:cubicBezTo>
                    <a:pt x="3014490" y="15276"/>
                    <a:pt x="3017840" y="23363"/>
                    <a:pt x="3017840" y="31796"/>
                  </a:cubicBezTo>
                  <a:lnTo>
                    <a:pt x="3017840" y="946391"/>
                  </a:lnTo>
                  <a:cubicBezTo>
                    <a:pt x="3017840" y="954824"/>
                    <a:pt x="3014490" y="962911"/>
                    <a:pt x="3008527" y="968874"/>
                  </a:cubicBezTo>
                  <a:cubicBezTo>
                    <a:pt x="3002564" y="974837"/>
                    <a:pt x="2994477" y="978186"/>
                    <a:pt x="2986044" y="978186"/>
                  </a:cubicBezTo>
                  <a:lnTo>
                    <a:pt x="31796" y="978186"/>
                  </a:lnTo>
                  <a:cubicBezTo>
                    <a:pt x="23363" y="978186"/>
                    <a:pt x="15276" y="974837"/>
                    <a:pt x="9313" y="968874"/>
                  </a:cubicBezTo>
                  <a:cubicBezTo>
                    <a:pt x="3350" y="962911"/>
                    <a:pt x="0" y="954824"/>
                    <a:pt x="0" y="946391"/>
                  </a:cubicBezTo>
                  <a:lnTo>
                    <a:pt x="0" y="31796"/>
                  </a:lnTo>
                  <a:cubicBezTo>
                    <a:pt x="0" y="23363"/>
                    <a:pt x="3350" y="15276"/>
                    <a:pt x="9313" y="9313"/>
                  </a:cubicBezTo>
                  <a:cubicBezTo>
                    <a:pt x="15276" y="3350"/>
                    <a:pt x="23363" y="0"/>
                    <a:pt x="31796" y="0"/>
                  </a:cubicBezTo>
                  <a:close/>
                </a:path>
              </a:pathLst>
            </a:custGeom>
            <a:blipFill>
              <a:blip r:embed="rId3"/>
              <a:stretch>
                <a:fillRect t="-52966" b="-52966"/>
              </a:stretch>
            </a:blipFill>
            <a:ln w="323850" cap="rnd">
              <a:gradFill>
                <a:gsLst>
                  <a:gs pos="0">
                    <a:srgbClr val="00D1FF">
                      <a:alpha val="100000"/>
                    </a:srgbClr>
                  </a:gs>
                  <a:gs pos="100000">
                    <a:srgbClr val="001496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722342" y="672469"/>
            <a:ext cx="530888" cy="617312"/>
          </a:xfrm>
          <a:custGeom>
            <a:avLst/>
            <a:gdLst/>
            <a:ahLst/>
            <a:cxnLst/>
            <a:rect l="l" t="t" r="r" b="b"/>
            <a:pathLst>
              <a:path w="530888" h="617312">
                <a:moveTo>
                  <a:pt x="0" y="0"/>
                </a:moveTo>
                <a:lnTo>
                  <a:pt x="530888" y="0"/>
                </a:lnTo>
                <a:lnTo>
                  <a:pt x="530888" y="617312"/>
                </a:lnTo>
                <a:lnTo>
                  <a:pt x="0" y="61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53230" y="7668255"/>
            <a:ext cx="10603025" cy="1046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318"/>
              </a:lnSpc>
            </a:pPr>
            <a:r>
              <a:rPr lang="en-US" sz="96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946975" y="2175823"/>
            <a:ext cx="5902319" cy="5902319"/>
          </a:xfrm>
          <a:custGeom>
            <a:avLst/>
            <a:gdLst/>
            <a:ahLst/>
            <a:cxnLst/>
            <a:rect l="l" t="t" r="r" b="b"/>
            <a:pathLst>
              <a:path w="5902319" h="5902319">
                <a:moveTo>
                  <a:pt x="0" y="0"/>
                </a:moveTo>
                <a:lnTo>
                  <a:pt x="5902320" y="0"/>
                </a:lnTo>
                <a:lnTo>
                  <a:pt x="5902320" y="5902320"/>
                </a:lnTo>
                <a:lnTo>
                  <a:pt x="0" y="5902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8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987786" y="4621383"/>
            <a:ext cx="9620389" cy="4268952"/>
          </a:xfrm>
          <a:custGeom>
            <a:avLst/>
            <a:gdLst/>
            <a:ahLst/>
            <a:cxnLst/>
            <a:rect l="l" t="t" r="r" b="b"/>
            <a:pathLst>
              <a:path w="9620389" h="4268952">
                <a:moveTo>
                  <a:pt x="0" y="0"/>
                </a:moveTo>
                <a:lnTo>
                  <a:pt x="9620389" y="0"/>
                </a:lnTo>
                <a:lnTo>
                  <a:pt x="9620389" y="4268953"/>
                </a:lnTo>
                <a:lnTo>
                  <a:pt x="0" y="4268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455278" y="1076325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Python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5278" y="2492528"/>
            <a:ext cx="9152897" cy="1915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8"/>
              </a:lnSpc>
            </a:pPr>
            <a:r>
              <a:rPr lang="en-US" sz="3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1) Importing libraries</a:t>
            </a:r>
          </a:p>
          <a:p>
            <a:pPr algn="just">
              <a:lnSpc>
                <a:spcPts val="5048"/>
              </a:lnSpc>
            </a:pPr>
            <a:r>
              <a:rPr lang="en-US" sz="3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2) Reading the file </a:t>
            </a:r>
          </a:p>
          <a:p>
            <a:pPr algn="just">
              <a:lnSpc>
                <a:spcPts val="5048"/>
              </a:lnSpc>
              <a:spcBef>
                <a:spcPct val="0"/>
              </a:spcBef>
            </a:pPr>
            <a:r>
              <a:rPr lang="en-US" sz="360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3) Data cleanliness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9978" y="3100596"/>
            <a:ext cx="14513932" cy="5379770"/>
          </a:xfrm>
          <a:custGeom>
            <a:avLst/>
            <a:gdLst/>
            <a:ahLst/>
            <a:cxnLst/>
            <a:rect l="l" t="t" r="r" b="b"/>
            <a:pathLst>
              <a:path w="14513932" h="5379770">
                <a:moveTo>
                  <a:pt x="0" y="0"/>
                </a:moveTo>
                <a:lnTo>
                  <a:pt x="14513932" y="0"/>
                </a:lnTo>
                <a:lnTo>
                  <a:pt x="14513932" y="5379770"/>
                </a:lnTo>
                <a:lnTo>
                  <a:pt x="0" y="5379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3620503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1) Revenue By Arrival &amp; Departure Station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35478" y="1860490"/>
            <a:ext cx="13802932" cy="7091256"/>
          </a:xfrm>
          <a:custGeom>
            <a:avLst/>
            <a:gdLst/>
            <a:ahLst/>
            <a:cxnLst/>
            <a:rect l="l" t="t" r="r" b="b"/>
            <a:pathLst>
              <a:path w="13802932" h="7091256">
                <a:moveTo>
                  <a:pt x="0" y="0"/>
                </a:moveTo>
                <a:lnTo>
                  <a:pt x="13802932" y="0"/>
                </a:lnTo>
                <a:lnTo>
                  <a:pt x="13802932" y="7091256"/>
                </a:lnTo>
                <a:lnTo>
                  <a:pt x="0" y="70912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69556" y="2886457"/>
            <a:ext cx="15334777" cy="5808047"/>
          </a:xfrm>
          <a:custGeom>
            <a:avLst/>
            <a:gdLst/>
            <a:ahLst/>
            <a:cxnLst/>
            <a:rect l="l" t="t" r="r" b="b"/>
            <a:pathLst>
              <a:path w="15334777" h="5808047">
                <a:moveTo>
                  <a:pt x="0" y="0"/>
                </a:moveTo>
                <a:lnTo>
                  <a:pt x="15334776" y="0"/>
                </a:lnTo>
                <a:lnTo>
                  <a:pt x="15334776" y="5808047"/>
                </a:lnTo>
                <a:lnTo>
                  <a:pt x="0" y="58080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3620503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2) Monthly Revenue Trend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28700" y="2669380"/>
            <a:ext cx="15508465" cy="6426869"/>
          </a:xfrm>
          <a:custGeom>
            <a:avLst/>
            <a:gdLst/>
            <a:ahLst/>
            <a:cxnLst/>
            <a:rect l="l" t="t" r="r" b="b"/>
            <a:pathLst>
              <a:path w="15508465" h="6426869">
                <a:moveTo>
                  <a:pt x="0" y="0"/>
                </a:moveTo>
                <a:lnTo>
                  <a:pt x="15508465" y="0"/>
                </a:lnTo>
                <a:lnTo>
                  <a:pt x="15508465" y="6426869"/>
                </a:lnTo>
                <a:lnTo>
                  <a:pt x="0" y="64268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828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3620503" cy="218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3) Top 5 Cancelled &amp; Delayed Routes </a:t>
            </a:r>
          </a:p>
          <a:p>
            <a:pPr algn="just">
              <a:lnSpc>
                <a:spcPts val="5739"/>
              </a:lnSpc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739"/>
              </a:lnSpc>
              <a:spcBef>
                <a:spcPct val="0"/>
              </a:spcBef>
            </a:pPr>
            <a:endParaRPr lang="en-US" sz="40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70D32">
                    <a:alpha val="86000"/>
                  </a:srgbClr>
                </a:gs>
                <a:gs pos="100000">
                  <a:srgbClr val="001496">
                    <a:alpha val="86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1900" y="-2854591"/>
            <a:ext cx="6172200" cy="6172200"/>
          </a:xfrm>
          <a:custGeom>
            <a:avLst/>
            <a:gdLst/>
            <a:ahLst/>
            <a:cxnLst/>
            <a:rect l="l" t="t" r="r" b="b"/>
            <a:pathLst>
              <a:path w="6172200" h="6172200">
                <a:moveTo>
                  <a:pt x="0" y="0"/>
                </a:moveTo>
                <a:lnTo>
                  <a:pt x="6172200" y="0"/>
                </a:lnTo>
                <a:lnTo>
                  <a:pt x="617220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-1323699" y="9239250"/>
            <a:ext cx="15717833" cy="19050"/>
          </a:xfrm>
          <a:prstGeom prst="line">
            <a:avLst/>
          </a:prstGeom>
          <a:ln w="28575" cap="flat">
            <a:solidFill>
              <a:srgbClr val="64DB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251134" y="9096249"/>
            <a:ext cx="286001" cy="286001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DB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0596" y="2873061"/>
            <a:ext cx="17482665" cy="5804039"/>
          </a:xfrm>
          <a:custGeom>
            <a:avLst/>
            <a:gdLst/>
            <a:ahLst/>
            <a:cxnLst/>
            <a:rect l="l" t="t" r="r" b="b"/>
            <a:pathLst>
              <a:path w="17482665" h="5804039">
                <a:moveTo>
                  <a:pt x="0" y="0"/>
                </a:moveTo>
                <a:lnTo>
                  <a:pt x="17482665" y="0"/>
                </a:lnTo>
                <a:lnTo>
                  <a:pt x="17482665" y="5804039"/>
                </a:lnTo>
                <a:lnTo>
                  <a:pt x="0" y="580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5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449876" y="389039"/>
            <a:ext cx="8487068" cy="132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sz="905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Visualization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9876" y="1750651"/>
            <a:ext cx="17224106" cy="73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4) Refunded Revenue by Reason for Delay &amp; Journey Status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1413</Words>
  <Application>Microsoft Office PowerPoint</Application>
  <PresentationFormat>Custom</PresentationFormat>
  <Paragraphs>198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Poppins</vt:lpstr>
      <vt:lpstr>Canva Sans</vt:lpstr>
      <vt:lpstr>Poppins Bold</vt:lpstr>
      <vt:lpstr>Calibri</vt:lpstr>
      <vt:lpstr>Arial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Data Analysis Presentation</dc:title>
  <cp:lastModifiedBy>Mirna Ayman</cp:lastModifiedBy>
  <cp:revision>4</cp:revision>
  <dcterms:created xsi:type="dcterms:W3CDTF">2006-08-16T00:00:00Z</dcterms:created>
  <dcterms:modified xsi:type="dcterms:W3CDTF">2025-12-10T15:18:42Z</dcterms:modified>
  <dc:identifier>DAG7CdIYBms</dc:identifier>
</cp:coreProperties>
</file>